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7" r:id="rId4"/>
    <p:sldId id="262" r:id="rId5"/>
    <p:sldId id="273" r:id="rId6"/>
    <p:sldId id="263" r:id="rId7"/>
    <p:sldId id="264" r:id="rId8"/>
    <p:sldId id="259" r:id="rId9"/>
    <p:sldId id="260" r:id="rId10"/>
    <p:sldId id="265" r:id="rId11"/>
    <p:sldId id="270" r:id="rId12"/>
    <p:sldId id="272" r:id="rId13"/>
    <p:sldId id="271" r:id="rId14"/>
    <p:sldId id="266" r:id="rId15"/>
    <p:sldId id="267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Zilla Slab Highlight" panose="020B0604020202020204" charset="0"/>
      <p:regular r:id="rId26"/>
    </p:embeddedFont>
    <p:embeddedFont>
      <p:font typeface="Helvetica Neue Ligh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46ca87dee4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46ca87dee4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ca87dee4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6ca87dee4_0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1831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ca87dee4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6ca87dee4_0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97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842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09600" y="404600"/>
            <a:ext cx="5556600" cy="4194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533400" y="404600"/>
            <a:ext cx="5017800" cy="3862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48459" y="1521000"/>
            <a:ext cx="5942400" cy="283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457200" y="457200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457200" y="311700"/>
            <a:ext cx="819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rgbClr val="101631"/>
                </a:solidFill>
              </a:rPr>
              <a:t>“</a:t>
            </a:r>
            <a:endParaRPr sz="9600" b="1">
              <a:solidFill>
                <a:srgbClr val="10163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794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794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794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">
  <p:cSld name="TITLE_ONL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04800" y="2152486"/>
            <a:ext cx="4114800" cy="274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4225" y="4275"/>
            <a:ext cx="6859500" cy="51435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794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Open Sans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Open Sans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Open Sans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Open Sans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Open Sans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Open Sans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Open Sans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Open Sans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Open Sans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▫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▪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▪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▪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▪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▪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▪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▪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▪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1pPr>
            <a:lvl2pPr lvl="1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2pPr>
            <a:lvl3pPr lvl="2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3pPr>
            <a:lvl4pPr lvl="3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4pPr>
            <a:lvl5pPr lvl="4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5pPr>
            <a:lvl6pPr lvl="5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6pPr>
            <a:lvl7pPr lvl="6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7pPr>
            <a:lvl8pPr lvl="7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8pPr>
            <a:lvl9pPr lvl="8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7FE10A-D94C-42F1-A801-79BB9FC3543D}"/>
              </a:ext>
            </a:extLst>
          </p:cNvPr>
          <p:cNvSpPr/>
          <p:nvPr/>
        </p:nvSpPr>
        <p:spPr>
          <a:xfrm>
            <a:off x="0" y="744575"/>
            <a:ext cx="9144000" cy="20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Resolução de Problemas - </a:t>
            </a:r>
            <a:r>
              <a:rPr lang="pt-BR" i="1" dirty="0"/>
              <a:t>Gato</a:t>
            </a:r>
            <a:r>
              <a:rPr lang="pt-BR" dirty="0"/>
              <a:t> e </a:t>
            </a:r>
            <a:r>
              <a:rPr lang="pt-BR" i="1" dirty="0"/>
              <a:t>Pegador</a:t>
            </a:r>
            <a:endParaRPr i="1" dirty="0"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322158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EA7970F-778C-4B59-87D7-9DB37336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9627" cy="51435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3DAE48-A89E-459E-989C-971FEFFC2A72}"/>
              </a:ext>
            </a:extLst>
          </p:cNvPr>
          <p:cNvSpPr txBox="1"/>
          <p:nvPr/>
        </p:nvSpPr>
        <p:spPr>
          <a:xfrm>
            <a:off x="5971142" y="0"/>
            <a:ext cx="31728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Atribuição de scores para as casas do tabuleiro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pegador fecha a casa com maior score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Cálculo do score envolve: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Distância da casa para o gato</a:t>
            </a:r>
          </a:p>
          <a:p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facilidade para o gato fugir</a:t>
            </a:r>
          </a:p>
          <a:p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Casas perigosas</a:t>
            </a:r>
          </a:p>
          <a:p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Casas interessantes de serem fechadas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EA7970F-778C-4B59-87D7-9DB37336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80" y="456511"/>
            <a:ext cx="4901735" cy="42304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3DAE48-A89E-459E-989C-971FEFFC2A72}"/>
              </a:ext>
            </a:extLst>
          </p:cNvPr>
          <p:cNvSpPr txBox="1"/>
          <p:nvPr/>
        </p:nvSpPr>
        <p:spPr>
          <a:xfrm>
            <a:off x="0" y="0"/>
            <a:ext cx="36906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Comportamento do pegador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início se preocupa em fechar células em que caso o gato tenha acesso vai conseguir sair com certeza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Muda a estratégia caso o gato esteja muito perto de sair </a:t>
            </a:r>
            <a:r>
              <a:rPr lang="pt-BR" sz="18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pt-BR" sz="18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catcher</a:t>
            </a:r>
            <a:r>
              <a:rPr lang="pt-BR" sz="18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panic</a:t>
            </a:r>
            <a:r>
              <a:rPr lang="pt-BR" sz="18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 estruturas pré-estabelecidas para prender o gato</a:t>
            </a:r>
          </a:p>
          <a:p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584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A0659-A84D-416F-BC0B-F70D7B4D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4575"/>
            <a:ext cx="5579400" cy="887449"/>
          </a:xfrm>
        </p:spPr>
        <p:txBody>
          <a:bodyPr/>
          <a:lstStyle/>
          <a:p>
            <a:r>
              <a:rPr lang="pt-BR" dirty="0"/>
              <a:t>Código do pegador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123DF2-4C81-4B3D-BCAE-90E3262FE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322024"/>
            <a:ext cx="7331725" cy="360385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Também foi utilizado a ideia de dar scores para as casas do tabuleiro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Para casos com soluções mais simples métodos mais simples foram utilizados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Divisão de diversas formas de pegar o gato em camadas ordenadas pela importância/capacidade do método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Uso de uma lista com referências para os métodos a executar (na ordem da lista)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Caso um método retorne </a:t>
            </a:r>
            <a:r>
              <a:rPr lang="pt-BR" altLang="pt-BR" sz="18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pt-BR" dirty="0"/>
              <a:t>, lance uma exceção ou não passe num teste de probabilidade o próximo da lista é o próximo a ser executado</a:t>
            </a:r>
          </a:p>
        </p:txBody>
      </p:sp>
    </p:spTree>
    <p:extLst>
      <p:ext uri="{BB962C8B-B14F-4D97-AF65-F5344CB8AC3E}">
        <p14:creationId xmlns:p14="http://schemas.microsoft.com/office/powerpoint/2010/main" val="102080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3883D0-5D15-4101-8807-8AB5E6ED8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9875"/>
            <a:ext cx="9017212" cy="366254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2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catch_them_all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4BF34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4BF34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.catch_trapped_cat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catchTrapped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.block_cat_path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block_cat_path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.catch_almost_trapped_cat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catchAlmostTrapped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.score_catcher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score_catcher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.close_cat_is_near_exit_pathdist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catNearExitPathDist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.block_cat_before_goal_0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'block_cat_before_goal_0'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.block_exit_neib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block_exit_neib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.mess_with_cat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mess_with_cat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.close_stategic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close_stategic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.heuristic_closer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heuristicCloser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.close_around_cat2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close_around_cat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.close_around_cat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close_around_cat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.generate_random_around_cat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randomAroundCat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solutions.append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.generate_random_position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closeRandom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      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A515DC01-E644-4242-A580-E621B83C2147}"/>
              </a:ext>
            </a:extLst>
          </p:cNvPr>
          <p:cNvSpPr/>
          <p:nvPr/>
        </p:nvSpPr>
        <p:spPr>
          <a:xfrm rot="16200000">
            <a:off x="3724257" y="-42256"/>
            <a:ext cx="296332" cy="2387929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4D8C916-6114-453F-885F-C565EC696D72}"/>
              </a:ext>
            </a:extLst>
          </p:cNvPr>
          <p:cNvSpPr txBox="1">
            <a:spLocks/>
          </p:cNvSpPr>
          <p:nvPr/>
        </p:nvSpPr>
        <p:spPr>
          <a:xfrm>
            <a:off x="3098592" y="677436"/>
            <a:ext cx="1736437" cy="3040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Método a chamar</a:t>
            </a:r>
          </a:p>
        </p:txBody>
      </p:sp>
      <p:sp>
        <p:nvSpPr>
          <p:cNvPr id="6" name="Chave Direita 5">
            <a:extLst>
              <a:ext uri="{FF2B5EF4-FFF2-40B4-BE49-F238E27FC236}">
                <a16:creationId xmlns:a16="http://schemas.microsoft.com/office/drawing/2014/main" id="{4E8A0F1B-A2AA-4E74-9141-AA772F84BF55}"/>
              </a:ext>
            </a:extLst>
          </p:cNvPr>
          <p:cNvSpPr/>
          <p:nvPr/>
        </p:nvSpPr>
        <p:spPr>
          <a:xfrm rot="16200000">
            <a:off x="6025418" y="11464"/>
            <a:ext cx="296332" cy="2214388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C9EA846F-13A2-423F-84B1-3BBBADD97A71}"/>
              </a:ext>
            </a:extLst>
          </p:cNvPr>
          <p:cNvSpPr/>
          <p:nvPr/>
        </p:nvSpPr>
        <p:spPr>
          <a:xfrm rot="16200000">
            <a:off x="8293581" y="660147"/>
            <a:ext cx="296332" cy="8729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DAC3D79-F9C2-4F07-A039-23CCF3D4BAD6}"/>
              </a:ext>
            </a:extLst>
          </p:cNvPr>
          <p:cNvSpPr txBox="1">
            <a:spLocks/>
          </p:cNvSpPr>
          <p:nvPr/>
        </p:nvSpPr>
        <p:spPr>
          <a:xfrm>
            <a:off x="5066388" y="128793"/>
            <a:ext cx="2214388" cy="3040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 dado a técnica do método (apenas para log)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B22EDC0-9B02-4E32-A8CC-AF5423E91F77}"/>
              </a:ext>
            </a:extLst>
          </p:cNvPr>
          <p:cNvSpPr txBox="1">
            <a:spLocks/>
          </p:cNvSpPr>
          <p:nvPr/>
        </p:nvSpPr>
        <p:spPr>
          <a:xfrm>
            <a:off x="7573528" y="365574"/>
            <a:ext cx="1736437" cy="3040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Probabilidade de ser executado</a:t>
            </a:r>
          </a:p>
        </p:txBody>
      </p:sp>
    </p:spTree>
    <p:extLst>
      <p:ext uri="{BB962C8B-B14F-4D97-AF65-F5344CB8AC3E}">
        <p14:creationId xmlns:p14="http://schemas.microsoft.com/office/powerpoint/2010/main" val="181289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A5C0E4B-B419-43E8-AC3F-360ABAF4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066"/>
            <a:ext cx="3328155" cy="50013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s2_min_hits =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Help.normalize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data[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min_hits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min_hits_min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min_hits_max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pt-BR" altLang="pt-BR" sz="11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s3_cat_dist =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Help.normalize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data[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cat_dist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cat_dist_min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cat_dist_max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pt-BR" altLang="pt-BR" sz="11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s4_lead_to_goal =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Help.normalize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data[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leads_to_goals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leads_to_goals_min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leads_to_goals_max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pt-BR" altLang="pt-BR" sz="11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s5_in_diamond =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Help.normalize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data[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in_diamond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in_diamond_min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in_diamond_max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pt-BR" altLang="pt-BR" sz="11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pt-BR" sz="11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100" i="1" dirty="0">
                <a:solidFill>
                  <a:srgbClr val="4BF3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1A773EBF-F829-4485-886D-856954F24AC6}"/>
              </a:ext>
            </a:extLst>
          </p:cNvPr>
          <p:cNvSpPr/>
          <p:nvPr/>
        </p:nvSpPr>
        <p:spPr>
          <a:xfrm>
            <a:off x="3350626" y="303765"/>
            <a:ext cx="296332" cy="10135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4D5A199A-DFF8-462E-89D0-8659E8DF619C}"/>
              </a:ext>
            </a:extLst>
          </p:cNvPr>
          <p:cNvSpPr txBox="1">
            <a:spLocks/>
          </p:cNvSpPr>
          <p:nvPr/>
        </p:nvSpPr>
        <p:spPr>
          <a:xfrm>
            <a:off x="3687574" y="496031"/>
            <a:ext cx="2073786" cy="2824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Normalização da contagem das menores distâncias</a:t>
            </a:r>
          </a:p>
        </p:txBody>
      </p:sp>
      <p:sp>
        <p:nvSpPr>
          <p:cNvPr id="6" name="Chave Direita 5">
            <a:extLst>
              <a:ext uri="{FF2B5EF4-FFF2-40B4-BE49-F238E27FC236}">
                <a16:creationId xmlns:a16="http://schemas.microsoft.com/office/drawing/2014/main" id="{333D0781-6E7A-480B-B8C2-82E3A3ED1206}"/>
              </a:ext>
            </a:extLst>
          </p:cNvPr>
          <p:cNvSpPr/>
          <p:nvPr/>
        </p:nvSpPr>
        <p:spPr>
          <a:xfrm>
            <a:off x="3350626" y="1444390"/>
            <a:ext cx="296332" cy="10135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5137F27-9A0C-4FAB-8D36-8C0FCEC710DF}"/>
              </a:ext>
            </a:extLst>
          </p:cNvPr>
          <p:cNvSpPr txBox="1">
            <a:spLocks/>
          </p:cNvSpPr>
          <p:nvPr/>
        </p:nvSpPr>
        <p:spPr>
          <a:xfrm>
            <a:off x="3687574" y="1697639"/>
            <a:ext cx="1754296" cy="2824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Normalização da distância para o gato</a:t>
            </a:r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9AB4D70A-AC5B-4AE0-81A8-CB91610AE8E3}"/>
              </a:ext>
            </a:extLst>
          </p:cNvPr>
          <p:cNvSpPr/>
          <p:nvPr/>
        </p:nvSpPr>
        <p:spPr>
          <a:xfrm>
            <a:off x="3350626" y="2617100"/>
            <a:ext cx="296332" cy="10135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C3F05A33-A2B1-4787-98D1-913F3A6D4EDF}"/>
              </a:ext>
            </a:extLst>
          </p:cNvPr>
          <p:cNvSpPr txBox="1">
            <a:spLocks/>
          </p:cNvSpPr>
          <p:nvPr/>
        </p:nvSpPr>
        <p:spPr>
          <a:xfrm>
            <a:off x="3654123" y="2785294"/>
            <a:ext cx="2128273" cy="2824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Normalização do score contando a quantas saídas uma casa fornece acesso</a:t>
            </a:r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3415D73A-F364-462B-BBDD-40299106FD96}"/>
              </a:ext>
            </a:extLst>
          </p:cNvPr>
          <p:cNvSpPr/>
          <p:nvPr/>
        </p:nvSpPr>
        <p:spPr>
          <a:xfrm>
            <a:off x="3350626" y="3789810"/>
            <a:ext cx="296332" cy="10135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CBA41339-19A7-428A-8972-F4B724C3880D}"/>
              </a:ext>
            </a:extLst>
          </p:cNvPr>
          <p:cNvSpPr txBox="1">
            <a:spLocks/>
          </p:cNvSpPr>
          <p:nvPr/>
        </p:nvSpPr>
        <p:spPr>
          <a:xfrm>
            <a:off x="3687574" y="4031385"/>
            <a:ext cx="2128273" cy="2824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Score maior para certas casas formando um losango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09B183E-7DAB-4E31-A3F6-2CEC9F58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77" y="167688"/>
            <a:ext cx="1913848" cy="165176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D916FD4-844A-47D9-9A3E-3D9008C03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119" y="928963"/>
            <a:ext cx="1913848" cy="16517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2A6DE62-251E-46D9-B315-5317962D5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701" y="2205461"/>
            <a:ext cx="1913848" cy="165176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4228A4E-59B4-417E-91DB-9B25A1B3F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129" y="3151600"/>
            <a:ext cx="1913848" cy="16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3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9D27E46-ED12-4D5E-81BA-AE0E1804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704"/>
            <a:ext cx="3836307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s6_catcher_panic 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Help.normalize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data[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catcher_panic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catcher_panic_min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catcher_panic_max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s7_squares 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Help.normalize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data[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squares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squares_min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squares_max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s8_cat_trap 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Help.normalize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data[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cat_trap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cat_trap_min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cat_trap_max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i="1" dirty="0">
                <a:solidFill>
                  <a:srgbClr val="4BF3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</a:t>
            </a:r>
            <a:endParaRPr lang="pt-BR" altLang="pt-BR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560831BC-951E-4B64-BBB1-14625297DF2F}"/>
              </a:ext>
            </a:extLst>
          </p:cNvPr>
          <p:cNvSpPr/>
          <p:nvPr/>
        </p:nvSpPr>
        <p:spPr>
          <a:xfrm>
            <a:off x="3836307" y="155704"/>
            <a:ext cx="280584" cy="10135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9F596C4-AF93-4956-B6D6-7B90EB2A16C8}"/>
              </a:ext>
            </a:extLst>
          </p:cNvPr>
          <p:cNvSpPr txBox="1">
            <a:spLocks/>
          </p:cNvSpPr>
          <p:nvPr/>
        </p:nvSpPr>
        <p:spPr>
          <a:xfrm>
            <a:off x="4173255" y="347970"/>
            <a:ext cx="3656428" cy="2824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Pegador entra em pânico quando o gato está muito perto de sair e altera as scores para bloquear o gato</a:t>
            </a:r>
          </a:p>
        </p:txBody>
      </p:sp>
      <p:sp>
        <p:nvSpPr>
          <p:cNvPr id="6" name="Chave Direita 5">
            <a:extLst>
              <a:ext uri="{FF2B5EF4-FFF2-40B4-BE49-F238E27FC236}">
                <a16:creationId xmlns:a16="http://schemas.microsoft.com/office/drawing/2014/main" id="{C5C9509D-4245-4A5D-A53B-26CF0C754CD6}"/>
              </a:ext>
            </a:extLst>
          </p:cNvPr>
          <p:cNvSpPr/>
          <p:nvPr/>
        </p:nvSpPr>
        <p:spPr>
          <a:xfrm>
            <a:off x="3836307" y="1594213"/>
            <a:ext cx="280584" cy="10135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B5CD57C-FE6F-431F-9F15-31C23EFC513C}"/>
              </a:ext>
            </a:extLst>
          </p:cNvPr>
          <p:cNvSpPr txBox="1">
            <a:spLocks/>
          </p:cNvSpPr>
          <p:nvPr/>
        </p:nvSpPr>
        <p:spPr>
          <a:xfrm>
            <a:off x="4173255" y="1786479"/>
            <a:ext cx="3656428" cy="2824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uma série de quadros para prender o gato quando ele não puder mais sair</a:t>
            </a:r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30D41D25-0F57-4FC6-9ED1-8ACE34C98C62}"/>
              </a:ext>
            </a:extLst>
          </p:cNvPr>
          <p:cNvSpPr/>
          <p:nvPr/>
        </p:nvSpPr>
        <p:spPr>
          <a:xfrm>
            <a:off x="3910008" y="3224988"/>
            <a:ext cx="280584" cy="10135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8D46311-9164-49C4-AA48-2EC6F21B1694}"/>
              </a:ext>
            </a:extLst>
          </p:cNvPr>
          <p:cNvSpPr txBox="1">
            <a:spLocks/>
          </p:cNvSpPr>
          <p:nvPr/>
        </p:nvSpPr>
        <p:spPr>
          <a:xfrm>
            <a:off x="4232474" y="3355639"/>
            <a:ext cx="3656428" cy="5943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Caso o gato entre em um lugar onde não consiga sair a casa que o prende tem score maior</a:t>
            </a:r>
          </a:p>
        </p:txBody>
      </p:sp>
    </p:spTree>
    <p:extLst>
      <p:ext uri="{BB962C8B-B14F-4D97-AF65-F5344CB8AC3E}">
        <p14:creationId xmlns:p14="http://schemas.microsoft.com/office/powerpoint/2010/main" val="128185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6207EF-DD1F-4242-BA19-07549569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5A218C5-1FB9-4775-9E5F-7E05B4B9A74B}"/>
              </a:ext>
            </a:extLst>
          </p:cNvPr>
          <p:cNvSpPr/>
          <p:nvPr/>
        </p:nvSpPr>
        <p:spPr>
          <a:xfrm>
            <a:off x="0" y="-12394"/>
            <a:ext cx="9143999" cy="5155894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A62DCE-B516-4686-A867-06D941C36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8800" dirty="0"/>
              <a:t>Gato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C52878F-0CA7-4833-A890-47175EF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Estrutura, comportamento e código principal</a:t>
            </a:r>
          </a:p>
        </p:txBody>
      </p:sp>
    </p:spTree>
    <p:extLst>
      <p:ext uri="{BB962C8B-B14F-4D97-AF65-F5344CB8AC3E}">
        <p14:creationId xmlns:p14="http://schemas.microsoft.com/office/powerpoint/2010/main" val="362341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CB581EB-F9F5-402E-B0D5-5BAEF59470F1}"/>
              </a:ext>
            </a:extLst>
          </p:cNvPr>
          <p:cNvSpPr/>
          <p:nvPr/>
        </p:nvSpPr>
        <p:spPr>
          <a:xfrm>
            <a:off x="0" y="101843"/>
            <a:ext cx="9144000" cy="4939814"/>
          </a:xfrm>
          <a:prstGeom prst="rect">
            <a:avLst/>
          </a:prstGeom>
          <a:solidFill>
            <a:srgbClr val="111111"/>
          </a:solidFill>
        </p:spPr>
        <p:txBody>
          <a:bodyPr wrap="square">
            <a:spAutoFit/>
          </a:bodyPr>
          <a:lstStyle/>
          <a:p>
            <a:r>
              <a:rPr lang="pt-BR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root</a:t>
            </a:r>
            <a:r>
              <a:rPr lang="pt-BR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cat.py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[arquivo que controla os movimentos do gato e a escolha do próximo passo]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scores_calculator_cat.py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[arquivo que atribui scores a pontos do tabuleiro]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+---</a:t>
            </a:r>
            <a:r>
              <a:rPr lang="pt-BR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cats</a:t>
            </a:r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[arquivos para calcular o menor caminho entres dois pontos do tabuleiro]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CatFather.py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[estrutura genérica para ser herdada]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+---</a:t>
            </a:r>
            <a:r>
              <a:rPr lang="pt-BR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astarcat</a:t>
            </a:r>
            <a:r>
              <a:rPr lang="pt-BR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AstarCat.py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[gato que procura caminhos usando o algoritmo A*]</a:t>
            </a:r>
            <a:endParaRPr lang="pt-BR" sz="1500" i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</a:t>
            </a:r>
            <a:r>
              <a:rPr lang="pt-BR" sz="15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HeuristicValuesCalculator.py</a:t>
            </a:r>
            <a:r>
              <a:rPr lang="pt-BR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[calculo dos valores da função heurística]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+---</a:t>
            </a:r>
            <a:r>
              <a:rPr lang="pt-BR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catshelper</a:t>
            </a:r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[arquivos de utilidade para os gatos]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DistanceCalculator.py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[cálculo de distâncias num grid hexagonal]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Path.py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[representa o caminho entre dois pontos]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+---</a:t>
            </a:r>
            <a:r>
              <a:rPr lang="pt-BR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grid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Cell.py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[representa uma casa do tabuleiro]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Grid.py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[representa o tabuleiro com 11x11 casas]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\---</a:t>
            </a:r>
            <a:r>
              <a:rPr lang="pt-BR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util</a:t>
            </a:r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 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Helper.py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[métodos comuns de ajuda]</a:t>
            </a:r>
            <a:endParaRPr lang="pt-BR" sz="15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DF83A9-EE77-40F1-8E1D-575EE169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1142" cy="515343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A8CE201-4AE7-49EC-AEF6-08C6F74C7E73}"/>
              </a:ext>
            </a:extLst>
          </p:cNvPr>
          <p:cNvSpPr txBox="1"/>
          <p:nvPr/>
        </p:nvSpPr>
        <p:spPr>
          <a:xfrm>
            <a:off x="5971142" y="0"/>
            <a:ext cx="317285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Atribuição de scores para as casas do tabuleiro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gato escolhe a casa com maior score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Cálculo do score envolve: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 da distância de uma casa para as três saídas mais próximas</a:t>
            </a:r>
          </a:p>
          <a:p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Contagem de quantas vezes a distância mínima se repete em uma casa</a:t>
            </a:r>
          </a:p>
          <a:p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a casa é uma saída ou está do lado de uma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3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CFB3A3-988E-4929-860C-45192B827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99"/>
          <a:stretch/>
        </p:blipFill>
        <p:spPr>
          <a:xfrm>
            <a:off x="0" y="1255"/>
            <a:ext cx="5971142" cy="5140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1484FC5-97A3-4C87-AB15-AFA5F69E95DA}"/>
              </a:ext>
            </a:extLst>
          </p:cNvPr>
          <p:cNvSpPr txBox="1"/>
          <p:nvPr/>
        </p:nvSpPr>
        <p:spPr>
          <a:xfrm>
            <a:off x="5971142" y="0"/>
            <a:ext cx="317285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Atribuição de scores para as casas do tabuleiro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gato escolhe a casa com maior score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Cálculo do score envolve: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 da distância de uma casa para as três saídas mais próximas</a:t>
            </a:r>
          </a:p>
          <a:p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Contagem de quantas vezes a distância mínima se repete em uma casa</a:t>
            </a:r>
          </a:p>
          <a:p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a casa é uma saída ou está do lado de uma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48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DF83A9-EE77-40F1-8E1D-575EE169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442" y="462074"/>
            <a:ext cx="4630757" cy="399660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A8CE201-4AE7-49EC-AEF6-08C6F74C7E73}"/>
              </a:ext>
            </a:extLst>
          </p:cNvPr>
          <p:cNvSpPr txBox="1"/>
          <p:nvPr/>
        </p:nvSpPr>
        <p:spPr>
          <a:xfrm>
            <a:off x="165253" y="586591"/>
            <a:ext cx="40431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Comportamento do gato: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Naturalmente vai se afastar do centro indo para o lado com mais casas abertas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Uso de caminhos que confundam o pegador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Possibilidade de evitar casas próximas que serão fechadas antes do gato chegar caso os arredores tenham baixa score</a:t>
            </a:r>
          </a:p>
          <a:p>
            <a:endParaRPr lang="pt-BR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8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65E2E3-4C78-4F1A-9FC4-E0E426CE0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052"/>
            <a:ext cx="5073825" cy="51013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5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kumimoji="0" lang="pt-BR" altLang="pt-BR" sz="105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elems.items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s1_pathlen =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CalculationHelper.normalize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data[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path_len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path_len_min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path_len_max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=reverses[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s2_min_hits =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CalculationHelper.normalize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data[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min_hits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min_hits_min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min_hits_max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=reverses[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s5_near_goal =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CalculationHelper.normalize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data[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near_goal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near_goal_min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near_goal_max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9D99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=reverses[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50" b="0" i="1" u="none" strike="noStrike" cap="none" normalizeH="0" baseline="0" dirty="0">
                <a:ln>
                  <a:noFill/>
                </a:ln>
                <a:solidFill>
                  <a:srgbClr val="4BF34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1" u="none" strike="noStrike" cap="none" normalizeH="0" baseline="0" dirty="0">
                <a:ln>
                  <a:noFill/>
                </a:ln>
                <a:solidFill>
                  <a:srgbClr val="4BF34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score = (s5_near_goal *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+ (s1_pathlen*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+ s2_min_hits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5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5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(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score *=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5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5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5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)]:</a:t>
            </a:r>
            <a:b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score *= </a:t>
            </a:r>
            <a:r>
              <a:rPr kumimoji="0" lang="pt-BR" altLang="pt-B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0.8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D06E368-C77F-43A1-BF4C-75972301A7FA}"/>
              </a:ext>
            </a:extLst>
          </p:cNvPr>
          <p:cNvSpPr/>
          <p:nvPr/>
        </p:nvSpPr>
        <p:spPr>
          <a:xfrm>
            <a:off x="5065548" y="267389"/>
            <a:ext cx="296332" cy="10135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566D965-E84C-4AE9-8B3E-F05B0752071A}"/>
              </a:ext>
            </a:extLst>
          </p:cNvPr>
          <p:cNvSpPr txBox="1">
            <a:spLocks/>
          </p:cNvSpPr>
          <p:nvPr/>
        </p:nvSpPr>
        <p:spPr>
          <a:xfrm>
            <a:off x="5424530" y="356940"/>
            <a:ext cx="1350693" cy="7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Normalização da média das três menores distâncias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1EC4A322-C045-4665-931F-1E8326991301}"/>
              </a:ext>
            </a:extLst>
          </p:cNvPr>
          <p:cNvSpPr/>
          <p:nvPr/>
        </p:nvSpPr>
        <p:spPr>
          <a:xfrm>
            <a:off x="5065548" y="1443823"/>
            <a:ext cx="296332" cy="101355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651012F-493D-4ADD-A41C-8ED69388E656}"/>
              </a:ext>
            </a:extLst>
          </p:cNvPr>
          <p:cNvSpPr txBox="1">
            <a:spLocks/>
          </p:cNvSpPr>
          <p:nvPr/>
        </p:nvSpPr>
        <p:spPr>
          <a:xfrm>
            <a:off x="5424530" y="1533052"/>
            <a:ext cx="1477693" cy="7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Normalização da contagem de distâncias mínimas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1297E00B-F81A-4FA2-98E1-41C77611AAD0}"/>
              </a:ext>
            </a:extLst>
          </p:cNvPr>
          <p:cNvSpPr/>
          <p:nvPr/>
        </p:nvSpPr>
        <p:spPr>
          <a:xfrm>
            <a:off x="5065548" y="2620258"/>
            <a:ext cx="296332" cy="913517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476CEBE0-4E54-4D97-BA8D-C38FC1063430}"/>
              </a:ext>
            </a:extLst>
          </p:cNvPr>
          <p:cNvSpPr txBox="1">
            <a:spLocks/>
          </p:cNvSpPr>
          <p:nvPr/>
        </p:nvSpPr>
        <p:spPr>
          <a:xfrm>
            <a:off x="5424531" y="2709165"/>
            <a:ext cx="1477692" cy="7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Normalização da nota pela proximidade da saída</a:t>
            </a:r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700C067F-BA2C-41CD-A1A6-3AB93A5C8A44}"/>
              </a:ext>
            </a:extLst>
          </p:cNvPr>
          <p:cNvSpPr/>
          <p:nvPr/>
        </p:nvSpPr>
        <p:spPr>
          <a:xfrm>
            <a:off x="5076331" y="3552826"/>
            <a:ext cx="296332" cy="419100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F219D018-E8EF-4BFB-9D7A-010E6D1C4784}"/>
              </a:ext>
            </a:extLst>
          </p:cNvPr>
          <p:cNvSpPr txBox="1">
            <a:spLocks/>
          </p:cNvSpPr>
          <p:nvPr/>
        </p:nvSpPr>
        <p:spPr>
          <a:xfrm>
            <a:off x="5424530" y="3639828"/>
            <a:ext cx="1604693" cy="4191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Cálculo do score</a:t>
            </a: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EC1BF4B3-64DB-439B-9B2C-C4356B43B974}"/>
              </a:ext>
            </a:extLst>
          </p:cNvPr>
          <p:cNvSpPr/>
          <p:nvPr/>
        </p:nvSpPr>
        <p:spPr>
          <a:xfrm>
            <a:off x="5076331" y="4058929"/>
            <a:ext cx="296332" cy="817181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150A5A14-5CA2-462C-A28D-A81B93ABA1AC}"/>
              </a:ext>
            </a:extLst>
          </p:cNvPr>
          <p:cNvSpPr txBox="1">
            <a:spLocks/>
          </p:cNvSpPr>
          <p:nvPr/>
        </p:nvSpPr>
        <p:spPr>
          <a:xfrm>
            <a:off x="5424530" y="4330071"/>
            <a:ext cx="3738294" cy="5460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Diminuindo o score dos pontos centrais para evitar que o gato fique preso no início</a:t>
            </a:r>
          </a:p>
        </p:txBody>
      </p:sp>
      <p:sp>
        <p:nvSpPr>
          <p:cNvPr id="16" name="Chave Direita 15">
            <a:extLst>
              <a:ext uri="{FF2B5EF4-FFF2-40B4-BE49-F238E27FC236}">
                <a16:creationId xmlns:a16="http://schemas.microsoft.com/office/drawing/2014/main" id="{F779F9F8-AF89-47B9-A857-3065928B37E3}"/>
              </a:ext>
            </a:extLst>
          </p:cNvPr>
          <p:cNvSpPr/>
          <p:nvPr/>
        </p:nvSpPr>
        <p:spPr>
          <a:xfrm>
            <a:off x="6739282" y="356940"/>
            <a:ext cx="505298" cy="3241194"/>
          </a:xfrm>
          <a:prstGeom prst="rightBrace">
            <a:avLst>
              <a:gd name="adj1" fmla="val 4259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D7F2ECB0-03FF-4D21-A3C2-70162AC6627F}"/>
              </a:ext>
            </a:extLst>
          </p:cNvPr>
          <p:cNvSpPr txBox="1">
            <a:spLocks/>
          </p:cNvSpPr>
          <p:nvPr/>
        </p:nvSpPr>
        <p:spPr>
          <a:xfrm>
            <a:off x="7244580" y="115603"/>
            <a:ext cx="1861023" cy="37070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normalização usa um valor calculado para a casa e o máximo e mínimo desse valor para todas as casas, gerando um valor entre 0 e 1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alguns casos é preciso inverter esse valor – o score da distância foi invertido, </a:t>
            </a:r>
            <a:r>
              <a:rPr lang="pt-BR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quanto menor a distância maior a score</a:t>
            </a:r>
          </a:p>
        </p:txBody>
      </p:sp>
    </p:spTree>
    <p:extLst>
      <p:ext uri="{BB962C8B-B14F-4D97-AF65-F5344CB8AC3E}">
        <p14:creationId xmlns:p14="http://schemas.microsoft.com/office/powerpoint/2010/main" val="229862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945AA46E-FEFC-44BD-9C68-5D017206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2582205"/>
            <a:ext cx="9144001" cy="110160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8D6A773-6A00-4D31-9698-32FB5CF0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612" y="-69988"/>
            <a:ext cx="4319588" cy="520391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2077FB4-A1DD-41FD-B79B-B863D8D17AF8}"/>
              </a:ext>
            </a:extLst>
          </p:cNvPr>
          <p:cNvSpPr/>
          <p:nvPr/>
        </p:nvSpPr>
        <p:spPr>
          <a:xfrm>
            <a:off x="1872868" y="1430751"/>
            <a:ext cx="9143999" cy="515589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A62DCE-B516-4686-A867-06D941C36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Pegador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205287C9-9303-4446-B5FF-170E81ECE8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Estrutura, comportamento e código principal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501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B95D32B-C512-4FBA-80D1-EF361809B2A6}"/>
              </a:ext>
            </a:extLst>
          </p:cNvPr>
          <p:cNvSpPr/>
          <p:nvPr/>
        </p:nvSpPr>
        <p:spPr>
          <a:xfrm>
            <a:off x="0" y="101843"/>
            <a:ext cx="9144000" cy="4939814"/>
          </a:xfrm>
          <a:prstGeom prst="rect">
            <a:avLst/>
          </a:prstGeom>
          <a:solidFill>
            <a:srgbClr val="111111"/>
          </a:solidFill>
        </p:spPr>
        <p:txBody>
          <a:bodyPr wrap="square">
            <a:spAutoFit/>
          </a:bodyPr>
          <a:lstStyle/>
          <a:p>
            <a:r>
              <a:rPr lang="pt-BR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root</a:t>
            </a:r>
            <a:r>
              <a:rPr lang="pt-BR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catcher.py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[arquivo que controla o pegador e a escolha do próximo passo]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scores_calculator_catcher.py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[arquivo que atribui scores a pontos do tabuleiro]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+---</a:t>
            </a:r>
            <a:r>
              <a:rPr lang="pt-BR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cats</a:t>
            </a:r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[arquivos para calcular o menor caminho entres dois pontos do tabuleiro]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CatFather.py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[estrutura genérica para ser herdada]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+---</a:t>
            </a:r>
            <a:r>
              <a:rPr lang="pt-BR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astarcat</a:t>
            </a:r>
            <a:r>
              <a:rPr lang="pt-BR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AstarCat.py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[gato que procura caminhos usando o algoritmo A*]</a:t>
            </a:r>
            <a:endParaRPr lang="pt-BR" sz="1500" i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</a:t>
            </a:r>
            <a:r>
              <a:rPr lang="pt-BR" sz="15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HeuristicValuesCalculator.py</a:t>
            </a:r>
            <a:r>
              <a:rPr lang="pt-BR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[calculo dos valores da função heurística]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+---</a:t>
            </a:r>
            <a:r>
              <a:rPr lang="pt-BR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catshelper</a:t>
            </a:r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[arquivos de utilidade para os gatos]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DistanceCalculator.py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[cálculo de distâncias num grid hexagonal]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Path.py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[representa o caminho entre dois pontos]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+---</a:t>
            </a:r>
            <a:r>
              <a:rPr lang="pt-BR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grid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Cell.py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[representa uma casa do tabuleiro]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Grid.py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[representa o tabuleiro com 11x11 casas]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\---</a:t>
            </a:r>
            <a:r>
              <a:rPr lang="pt-BR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util</a:t>
            </a:r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500" dirty="0">
                <a:solidFill>
                  <a:schemeClr val="bg1"/>
                </a:solidFill>
                <a:latin typeface="Consolas" panose="020B0609020204030204" pitchFamily="49" charset="0"/>
              </a:rPr>
              <a:t>    |   </a:t>
            </a:r>
            <a:r>
              <a:rPr lang="pt-BR" sz="1500" b="1" dirty="0">
                <a:solidFill>
                  <a:srgbClr val="00B0F0"/>
                </a:solidFill>
                <a:latin typeface="Consolas" panose="020B0609020204030204" pitchFamily="49" charset="0"/>
              </a:rPr>
              <a:t>Helper.py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[métodos comuns de ajuda]</a:t>
            </a:r>
            <a:endParaRPr lang="pt-BR" sz="15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01465"/>
      </p:ext>
    </p:extLst>
  </p:cSld>
  <p:clrMapOvr>
    <a:masterClrMapping/>
  </p:clrMapOvr>
</p:sld>
</file>

<file path=ppt/theme/theme1.xml><?xml version="1.0" encoding="utf-8"?>
<a:theme xmlns:a="http://schemas.openxmlformats.org/drawingml/2006/main" name="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940</Words>
  <Application>Microsoft Office PowerPoint</Application>
  <PresentationFormat>Apresentação na tela (16:9)</PresentationFormat>
  <Paragraphs>127</Paragraphs>
  <Slides>15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Open Sans</vt:lpstr>
      <vt:lpstr>Zilla Slab Highlight</vt:lpstr>
      <vt:lpstr>Helvetica Neue Light</vt:lpstr>
      <vt:lpstr>Courier New</vt:lpstr>
      <vt:lpstr>Palamon template</vt:lpstr>
      <vt:lpstr>Resolução de Problemas - Gato e Pegador</vt:lpstr>
      <vt:lpstr>Gato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Pegador</vt:lpstr>
      <vt:lpstr>Apresentação do PowerPoint</vt:lpstr>
      <vt:lpstr>Apresentação do PowerPoint</vt:lpstr>
      <vt:lpstr>Apresentação do PowerPoint</vt:lpstr>
      <vt:lpstr>Código do pegador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de Problemas - Cat e Catcher</dc:title>
  <cp:lastModifiedBy>André Luiz Rodrigues Estevam</cp:lastModifiedBy>
  <cp:revision>20</cp:revision>
  <dcterms:modified xsi:type="dcterms:W3CDTF">2018-11-06T16:54:37Z</dcterms:modified>
</cp:coreProperties>
</file>